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3" r:id="rId8"/>
    <p:sldId id="264" r:id="rId9"/>
    <p:sldId id="267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340352" cy="147002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ОТВЕТСТВЕННОСТЬ НЕСОВЕРШЕННОЛЕТНИХ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Рисунок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08920"/>
            <a:ext cx="5832648" cy="359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1760" y="2204864"/>
            <a:ext cx="46833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logo-au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725144"/>
            <a:ext cx="1914674" cy="160124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5" name="Picture 2" descr="C:\Users\Home\Desktop\юрист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653136"/>
            <a:ext cx="1512168" cy="173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91680" y="5589240"/>
            <a:ext cx="558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//vk.com/younglawyers35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400" cy="75895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ОТВЕТСТВЕННОСТЬ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276872"/>
            <a:ext cx="4176464" cy="2448272"/>
          </a:xfrm>
        </p:spPr>
        <p:txBody>
          <a:bodyPr>
            <a:normAutofit lnSpcReduction="10000"/>
          </a:bodyPr>
          <a:lstStyle/>
          <a:p>
            <a:pPr indent="274320">
              <a:buNone/>
            </a:pPr>
            <a:r>
              <a:rPr lang="ru-RU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нарушение нравственных норм следует   моральные санкции: чувство стыда, угрызения совести виновного, общественное осуждение со стороны коллектива в виде отрицательного мнения о лице или его действиях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051720" y="1052736"/>
            <a:ext cx="792088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588224" y="1052736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644008" y="2276872"/>
            <a:ext cx="4104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uFillTx/>
              </a:defRPr>
            </a:pPr>
            <a:r>
              <a:rPr 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ответственность за нарушение юридических норм намного более серьезная. Нарушитель может быть оштрафован, лишен свободы или даже чисто теоретически может быть приговорен к высшей мере наказания – смертной казни</a:t>
            </a:r>
            <a:endParaRPr lang="ru-RU" sz="20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5013176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uFillTx/>
              </a:defRP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Учитывая детский возраст, незрелость и, конечно, вину взрослых в некоторых детских правонарушениях, закон наказывает несовершеннолетнего намного мягче, чем взрослого. И это справедливо. Но не следует злоупотреблять этой справедливостью.</a:t>
            </a:r>
            <a:endParaRPr lang="ru-RU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1700808"/>
            <a:ext cx="3006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r>
              <a:rPr lang="ru-RU" sz="24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МОРАЛЬНАЯ</a:t>
            </a:r>
            <a:endParaRPr lang="ru-RU" sz="24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36096" y="1772816"/>
            <a:ext cx="3006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r>
              <a:rPr lang="ru-RU" sz="24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ЮРИДИЧЕСКАЯ</a:t>
            </a:r>
            <a:endParaRPr lang="ru-RU" sz="24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64807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ЧЕМ ОТЛИЧИЕ?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ru-RU" dirty="0" smtClean="0"/>
              <a:t>ПРОСТУПОК – ЭТО … 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ПРАВОНАРУШЕНИЕ – ЭТО … 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ПРЕСТУПЛЕНИЕ – ЭТО …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юридической ответственности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4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717032"/>
            <a:ext cx="1944216" cy="277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789040"/>
            <a:ext cx="1872207" cy="275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789040"/>
            <a:ext cx="1800200" cy="267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3789040"/>
            <a:ext cx="1944216" cy="270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67544" y="1484784"/>
            <a:ext cx="3672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4" defTabSz="44958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lang="ru-RU" sz="2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/>
                </a:uFill>
                <a:latin typeface="Times New Roman" pitchFamily="18" charset="0"/>
                <a:ea typeface="Marlett"/>
                <a:cs typeface="Times New Roman" pitchFamily="18" charset="0"/>
                <a:sym typeface="Marlett"/>
              </a:rPr>
              <a:t>уголовная, </a:t>
            </a:r>
          </a:p>
          <a:p>
            <a:pPr indent="540384" defTabSz="44958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lang="ru-RU" sz="2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/>
                </a:uFill>
                <a:latin typeface="Times New Roman" pitchFamily="18" charset="0"/>
                <a:ea typeface="Marlett"/>
                <a:cs typeface="Times New Roman" pitchFamily="18" charset="0"/>
                <a:sym typeface="Marlett"/>
              </a:rPr>
              <a:t>административная, </a:t>
            </a:r>
          </a:p>
          <a:p>
            <a:pPr indent="540384" defTabSz="44958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lang="ru-RU" sz="2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/>
                </a:uFill>
                <a:latin typeface="Times New Roman" pitchFamily="18" charset="0"/>
                <a:ea typeface="Marlett"/>
                <a:cs typeface="Times New Roman" pitchFamily="18" charset="0"/>
                <a:sym typeface="Marlett"/>
              </a:rPr>
              <a:t>дисциплинарная</a:t>
            </a:r>
          </a:p>
          <a:p>
            <a:pPr indent="540384" defTabSz="44958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lang="ru-RU" sz="2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/>
                </a:uFill>
                <a:latin typeface="Times New Roman" pitchFamily="18" charset="0"/>
                <a:ea typeface="Marlett"/>
                <a:cs typeface="Times New Roman" pitchFamily="18" charset="0"/>
                <a:sym typeface="Marlett"/>
              </a:rPr>
              <a:t>гражданско-правовая</a:t>
            </a:r>
          </a:p>
          <a:p>
            <a:pPr indent="540384" defTabSz="44958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lang="ru-RU" sz="2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/>
                </a:uFill>
                <a:latin typeface="Times New Roman" pitchFamily="18" charset="0"/>
                <a:ea typeface="Marlett"/>
                <a:cs typeface="Times New Roman" pitchFamily="18" charset="0"/>
                <a:sym typeface="Marlett"/>
              </a:rPr>
              <a:t>материальная</a:t>
            </a:r>
          </a:p>
          <a:p>
            <a:pPr indent="540384" defTabSz="44958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lang="ru-RU" sz="2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/>
                </a:uFill>
                <a:latin typeface="Times New Roman" pitchFamily="18" charset="0"/>
                <a:ea typeface="Marlett"/>
                <a:cs typeface="Times New Roman" pitchFamily="18" charset="0"/>
                <a:sym typeface="Marlett"/>
              </a:rPr>
              <a:t>другие виды.</a:t>
            </a:r>
            <a:endParaRPr lang="ru-RU" sz="2400" kern="0" dirty="0">
              <a:solidFill>
                <a:schemeClr val="tx1">
                  <a:lumMod val="95000"/>
                  <a:lumOff val="5000"/>
                </a:schemeClr>
              </a:solidFill>
              <a:uFill>
                <a:solidFill/>
              </a:uFill>
              <a:latin typeface="Times New Roman" pitchFamily="18" charset="0"/>
              <a:ea typeface="Marlett"/>
              <a:cs typeface="Times New Roman" pitchFamily="18" charset="0"/>
              <a:sym typeface="Marlet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Уголовная ответственность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5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573016"/>
            <a:ext cx="4896544" cy="295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2132856"/>
            <a:ext cx="574238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4" defTabSz="44958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ru-RU" kern="0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/>
                </a:uFill>
                <a:latin typeface="Times New Roman" pitchFamily="18" charset="0"/>
                <a:ea typeface="Marlett"/>
                <a:cs typeface="Times New Roman" pitchFamily="18" charset="0"/>
                <a:sym typeface="Marlett"/>
              </a:rPr>
              <a:t>За отдельные виды преступлений уголовная ответственность наступает с </a:t>
            </a:r>
            <a:r>
              <a:rPr lang="ru-RU" sz="20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/>
                </a:uFill>
                <a:latin typeface="Times New Roman" pitchFamily="18" charset="0"/>
                <a:ea typeface="Marlett"/>
                <a:cs typeface="Times New Roman" pitchFamily="18" charset="0"/>
                <a:sym typeface="Marlett"/>
              </a:rPr>
              <a:t>14</a:t>
            </a:r>
            <a:r>
              <a:rPr lang="ru-RU" kern="0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/>
                </a:uFill>
                <a:latin typeface="Times New Roman" pitchFamily="18" charset="0"/>
                <a:ea typeface="Marlett"/>
                <a:cs typeface="Times New Roman" pitchFamily="18" charset="0"/>
                <a:sym typeface="Marlett"/>
              </a:rPr>
              <a:t> лет:</a:t>
            </a:r>
          </a:p>
          <a:p>
            <a:pPr indent="540384" defTabSz="44958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ru-RU" kern="0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/>
                </a:uFill>
                <a:latin typeface="Times New Roman" pitchFamily="18" charset="0"/>
                <a:ea typeface="Marlett"/>
                <a:cs typeface="Times New Roman" pitchFamily="18" charset="0"/>
                <a:sym typeface="Marlett"/>
              </a:rPr>
              <a:t>убийство, </a:t>
            </a:r>
          </a:p>
          <a:p>
            <a:pPr indent="540384" defTabSz="44958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ru-RU" kern="0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/>
                </a:uFill>
                <a:latin typeface="Times New Roman" pitchFamily="18" charset="0"/>
                <a:ea typeface="Marlett"/>
                <a:cs typeface="Times New Roman" pitchFamily="18" charset="0"/>
                <a:sym typeface="Marlett"/>
              </a:rPr>
              <a:t>умышленное причинение тяжкого вреда здоровью, </a:t>
            </a:r>
          </a:p>
          <a:p>
            <a:pPr indent="540384" defTabSz="44958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ru-RU" kern="0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/>
                </a:uFill>
                <a:latin typeface="Times New Roman" pitchFamily="18" charset="0"/>
                <a:ea typeface="Marlett"/>
                <a:cs typeface="Times New Roman" pitchFamily="18" charset="0"/>
                <a:sym typeface="Marlett"/>
              </a:rPr>
              <a:t>умышленное причинение средней тяжести вреда здоровью,</a:t>
            </a:r>
          </a:p>
          <a:p>
            <a:pPr indent="540384" defTabSz="44958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ru-RU" kern="0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/>
                </a:uFill>
                <a:latin typeface="Times New Roman" pitchFamily="18" charset="0"/>
                <a:ea typeface="Marlett"/>
                <a:cs typeface="Times New Roman" pitchFamily="18" charset="0"/>
                <a:sym typeface="Marlett"/>
              </a:rPr>
              <a:t>похищение человека, </a:t>
            </a:r>
          </a:p>
          <a:p>
            <a:pPr indent="540384" defTabSz="44958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ru-RU" kern="0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/>
                </a:uFill>
                <a:latin typeface="Times New Roman" pitchFamily="18" charset="0"/>
                <a:ea typeface="Marlett"/>
                <a:cs typeface="Times New Roman" pitchFamily="18" charset="0"/>
                <a:sym typeface="Marlett"/>
              </a:rPr>
              <a:t>изнасилование, </a:t>
            </a:r>
          </a:p>
          <a:p>
            <a:pPr indent="540384" defTabSz="44958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ru-RU" kern="0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/>
                </a:uFill>
                <a:latin typeface="Times New Roman" pitchFamily="18" charset="0"/>
                <a:ea typeface="Marlett"/>
                <a:cs typeface="Times New Roman" pitchFamily="18" charset="0"/>
                <a:sym typeface="Marlett"/>
              </a:rPr>
              <a:t>кража, </a:t>
            </a:r>
          </a:p>
          <a:p>
            <a:pPr indent="540384" defTabSz="44958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ru-RU" kern="0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/>
                </a:uFill>
                <a:latin typeface="Times New Roman" pitchFamily="18" charset="0"/>
                <a:ea typeface="Marlett"/>
                <a:cs typeface="Times New Roman" pitchFamily="18" charset="0"/>
                <a:sym typeface="Marlett"/>
              </a:rPr>
              <a:t>грабеж, </a:t>
            </a:r>
          </a:p>
          <a:p>
            <a:pPr indent="540384" defTabSz="44958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ru-RU" kern="0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/>
                </a:uFill>
                <a:latin typeface="Times New Roman" pitchFamily="18" charset="0"/>
                <a:ea typeface="Marlett"/>
                <a:cs typeface="Times New Roman" pitchFamily="18" charset="0"/>
                <a:sym typeface="Marlett"/>
              </a:rPr>
              <a:t>разбой, </a:t>
            </a:r>
          </a:p>
          <a:p>
            <a:pPr indent="540384" defTabSz="44958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ru-RU" kern="0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/>
                </a:uFill>
                <a:latin typeface="Times New Roman" pitchFamily="18" charset="0"/>
                <a:ea typeface="Marlett"/>
                <a:cs typeface="Times New Roman" pitchFamily="18" charset="0"/>
                <a:sym typeface="Marlett"/>
              </a:rPr>
              <a:t>террористический акт, </a:t>
            </a:r>
          </a:p>
          <a:p>
            <a:pPr indent="540384" defTabSz="44958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ru-RU" kern="0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/>
                </a:uFill>
                <a:latin typeface="Times New Roman" pitchFamily="18" charset="0"/>
                <a:ea typeface="Marlett"/>
                <a:cs typeface="Times New Roman" pitchFamily="18" charset="0"/>
                <a:sym typeface="Marlett"/>
              </a:rPr>
              <a:t>захват заложника</a:t>
            </a:r>
          </a:p>
          <a:p>
            <a:pPr indent="540384" defTabSz="44958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ru-RU" kern="0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/>
                </a:uFill>
                <a:latin typeface="Times New Roman" pitchFamily="18" charset="0"/>
                <a:ea typeface="Marlett"/>
                <a:cs typeface="Times New Roman" pitchFamily="18" charset="0"/>
                <a:sym typeface="Marlett"/>
              </a:rPr>
              <a:t>и другие.</a:t>
            </a:r>
            <a:endParaRPr lang="ru-RU" kern="0" dirty="0">
              <a:solidFill>
                <a:schemeClr val="tx1">
                  <a:lumMod val="95000"/>
                  <a:lumOff val="5000"/>
                </a:schemeClr>
              </a:solidFill>
              <a:uFill>
                <a:solidFill/>
              </a:uFill>
              <a:latin typeface="Times New Roman" pitchFamily="18" charset="0"/>
              <a:ea typeface="Marlett"/>
              <a:cs typeface="Times New Roman" pitchFamily="18" charset="0"/>
              <a:sym typeface="Marlet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412776"/>
            <a:ext cx="7920880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4" algn="ctr" defTabSz="449580" fontAlgn="auto">
              <a:spcBef>
                <a:spcPts val="0"/>
              </a:spcBef>
              <a:spcAft>
                <a:spcPts val="0"/>
              </a:spcAft>
              <a:tabLst>
                <a:tab pos="3048000" algn="ctr"/>
                <a:tab pos="6096000" algn="r"/>
              </a:tabLst>
              <a:defRPr sz="1800">
                <a:solidFill>
                  <a:srgbClr val="000000"/>
                </a:solidFill>
              </a:defRPr>
            </a:pPr>
            <a:r>
              <a:rPr lang="ru-RU" kern="0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/>
                </a:uFill>
                <a:latin typeface="Times New Roman" pitchFamily="18" charset="0"/>
                <a:ea typeface="Marlett"/>
                <a:cs typeface="Times New Roman" pitchFamily="18" charset="0"/>
                <a:sym typeface="Marlett"/>
              </a:rPr>
              <a:t>Уголовная ответственность за все виды преступлений, предусмотренных Уголовным кодексом, наступает с </a:t>
            </a:r>
            <a:r>
              <a:rPr lang="ru-RU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/>
                </a:uFill>
                <a:latin typeface="Times New Roman" pitchFamily="18" charset="0"/>
                <a:ea typeface="Marlett"/>
                <a:cs typeface="Times New Roman" pitchFamily="18" charset="0"/>
                <a:sym typeface="Marlett"/>
              </a:rPr>
              <a:t>16</a:t>
            </a:r>
            <a:r>
              <a:rPr lang="ru-RU" kern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/>
                </a:uFill>
                <a:latin typeface="Times New Roman" pitchFamily="18" charset="0"/>
                <a:ea typeface="Marlett"/>
                <a:cs typeface="Times New Roman" pitchFamily="18" charset="0"/>
                <a:sym typeface="Marlett"/>
              </a:rPr>
              <a:t> </a:t>
            </a:r>
            <a:r>
              <a:rPr lang="ru-RU" kern="0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/>
                </a:uFill>
                <a:latin typeface="Times New Roman" pitchFamily="18" charset="0"/>
                <a:ea typeface="Marlett"/>
                <a:cs typeface="Times New Roman" pitchFamily="18" charset="0"/>
                <a:sym typeface="Marlett"/>
              </a:rPr>
              <a:t>лет. </a:t>
            </a:r>
            <a:endParaRPr lang="ru-RU" kern="0" dirty="0">
              <a:solidFill>
                <a:schemeClr val="tx1">
                  <a:lumMod val="95000"/>
                  <a:lumOff val="5000"/>
                </a:schemeClr>
              </a:solidFill>
              <a:uFill>
                <a:solidFill/>
              </a:uFill>
              <a:latin typeface="Times New Roman" pitchFamily="18" charset="0"/>
              <a:ea typeface="Marlett"/>
              <a:cs typeface="Times New Roman" pitchFamily="18" charset="0"/>
              <a:sym typeface="Marlet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Виды наказаний, назначаемые несовершеннолетним: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56792"/>
            <a:ext cx="8590728" cy="1656184"/>
          </a:xfrm>
        </p:spPr>
        <p:txBody>
          <a:bodyPr>
            <a:normAutofit fontScale="70000" lnSpcReduction="20000"/>
          </a:bodyPr>
          <a:lstStyle/>
          <a:p>
            <a:pPr indent="539750" defTabSz="449263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Marlett" pitchFamily="2" charset="2"/>
                <a:cs typeface="Times New Roman" pitchFamily="18" charset="0"/>
                <a:sym typeface="Marlett" pitchFamily="2" charset="2"/>
              </a:rPr>
              <a:t>штраф;</a:t>
            </a:r>
          </a:p>
          <a:p>
            <a:pPr indent="539750" defTabSz="449263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Marlett" pitchFamily="2" charset="2"/>
                <a:cs typeface="Times New Roman" pitchFamily="18" charset="0"/>
                <a:sym typeface="Marlett" pitchFamily="2" charset="2"/>
              </a:rPr>
              <a:t>обязательные работы;</a:t>
            </a:r>
          </a:p>
          <a:p>
            <a:pPr indent="539750" defTabSz="449263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Marlett" pitchFamily="2" charset="2"/>
                <a:cs typeface="Times New Roman" pitchFamily="18" charset="0"/>
                <a:sym typeface="Marlett" pitchFamily="2" charset="2"/>
              </a:rPr>
              <a:t> исправительные работы;</a:t>
            </a:r>
          </a:p>
          <a:p>
            <a:pPr indent="539750" defTabSz="449263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Marlett" pitchFamily="2" charset="2"/>
                <a:cs typeface="Times New Roman" pitchFamily="18" charset="0"/>
                <a:sym typeface="Marlett" pitchFamily="2" charset="2"/>
              </a:rPr>
              <a:t> ограничение свободы;</a:t>
            </a:r>
          </a:p>
          <a:p>
            <a:pPr indent="539750" defTabSz="449263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Marlett" pitchFamily="2" charset="2"/>
                <a:cs typeface="Times New Roman" pitchFamily="18" charset="0"/>
                <a:sym typeface="Marlett" pitchFamily="2" charset="2"/>
              </a:rPr>
              <a:t>лишение свободы на определенный срок;</a:t>
            </a:r>
          </a:p>
          <a:p>
            <a:pPr indent="539750" defTabSz="449263"/>
            <a:r>
              <a:rPr lang="ru-RU" sz="2400" dirty="0" smtClean="0">
                <a:solidFill>
                  <a:srgbClr val="C00000"/>
                </a:solidFill>
                <a:latin typeface="Marlett" pitchFamily="2" charset="2"/>
                <a:sym typeface="Marlett" pitchFamily="2" charset="2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sym typeface="Marlett" pitchFamily="2" charset="2"/>
              </a:rPr>
              <a:t>лишение права заниматься определенной деятельностью.</a:t>
            </a:r>
          </a:p>
          <a:p>
            <a:pPr indent="539750" algn="ctr" defTabSz="449263"/>
            <a:endParaRPr lang="ru-RU" sz="2400" dirty="0" smtClean="0">
              <a:solidFill>
                <a:srgbClr val="C00000"/>
              </a:solidFill>
              <a:latin typeface="Times New Roman" pitchFamily="18" charset="0"/>
              <a:sym typeface="Marlett" pitchFamily="2" charset="2"/>
            </a:endParaRPr>
          </a:p>
          <a:p>
            <a:pPr indent="539750" algn="ctr" defTabSz="449263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356992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defTabSz="449263"/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Штраф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назначается как при наличии у несовершеннолетнего осужденного самостоятельного заработка или имущества, так и при их отсутствии. Штраф, назначенный несовершеннолетнему осужденному, по решению суда может взыскиваться с его родителей или иных законных представителей с их согласия. Штраф назначается в размере от одной тысячи до пятидесяти тысяч рублей или в размере заработной платы или иного дохода несовершеннолетнего осужденного за период от двух недель до шести месяцев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941168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 defTabSz="449263"/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Обязательные работы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назначаются на срок от сорока до ста шестидесяти часов, заключаются в выполнении работ, посильных для несовершеннолетнего, и исполняются им в свободное от учебы или основной работы время. Продолжительность исполнения данного вида наказания лицами в возрасте до пятнадцати лет не может превышать двух часов в день, а лицами в возрасте от пятнадцати до шестнадцати лет - трех часов в день.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996952"/>
            <a:ext cx="62464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Исправительные работы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назначаются несовершеннолетним осужденным на срок до одного года, осужденный, имеющий основное место работы, отбывает исправительные работы по основному месту работы. Осужденный, не имеющий основного места работы, отбывает исправительные работы в местах, определяемых органами местного самоуправления по согласованию с уголовно-исполнительными инспекциями, но в районе места жительства осужденного. Из заработной платы осужденного к исправительным работам производятся удержания в доход государства.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7347"/>
            <a:ext cx="806489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 defTabSz="449263"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Ограничение свободы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назначается несовершеннолетним осужденным в виде основного наказания на срок от двух месяцев до двух лет. Ограничение свободы заключается в установлении судом осужденному следующих ограничений: не уходить из места постоянного проживания (пребывания) в определенное время суток, не посещать определенные места, не выезжать за пределы территории соответствующего муниципального образования, не посещать места проведения массовых и иных мероприятий и не участвовать в указанных мероприятиях, не изменять место жительства или пребывания, место работы и (или) учебы без согласия специализированного государственного органа, осуществляющего надзор за осужденными. При этом суд возлагает на осужденного обязанность являться в орган, осуществляющий надзор за осужденными, от одного до четырех раз в месяц для регистрации.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5517232"/>
            <a:ext cx="48245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 defTabSz="449263"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Лишение свободы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заключается в изоляции </a:t>
            </a:r>
          </a:p>
          <a:p>
            <a:pPr algn="just" defTabSz="449263"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осужденного от общества путем помещения</a:t>
            </a:r>
          </a:p>
          <a:p>
            <a:pPr algn="just" defTabSz="449263"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в исправительное учреждение. 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400" cy="9029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Принудительные меры воспитательного воздействия: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1527048"/>
            <a:ext cx="7632848" cy="1757936"/>
          </a:xfrm>
        </p:spPr>
        <p:txBody>
          <a:bodyPr>
            <a:normAutofit fontScale="85000" lnSpcReduction="20000"/>
          </a:bodyPr>
          <a:lstStyle/>
          <a:p>
            <a:pPr indent="539750" algn="ctr" defTabSz="449263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предупреждение;</a:t>
            </a:r>
          </a:p>
          <a:p>
            <a:pPr indent="539750" algn="ctr" defTabSz="449263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передача под надзор родителей или лиц, их заменяющих, либо специализированного государственного органа;</a:t>
            </a:r>
          </a:p>
          <a:p>
            <a:pPr indent="539750" algn="ctr" defTabSz="449263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возложение обязанности загладить причиненный вред;</a:t>
            </a:r>
          </a:p>
          <a:p>
            <a:pPr indent="539750" algn="ctr" defTabSz="449263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ограничение досуга и установление особых требований к поведению несовершеннолетнего.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645024"/>
            <a:ext cx="4536504" cy="2668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defTabSz="449263"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Несовершеннолетнему может быть назначено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одновременно несколько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принудительных мер воспитательного воздействия. </a:t>
            </a:r>
          </a:p>
          <a:p>
            <a:pPr indent="539750" defTabSz="449263"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Срок применения ПМВВ: </a:t>
            </a:r>
          </a:p>
          <a:p>
            <a:pPr indent="539750" defTabSz="449263"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от 1 месяца до 2 лет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при совершении преступления небольшой тяжести;</a:t>
            </a:r>
          </a:p>
          <a:p>
            <a:pPr indent="539750" defTabSz="449263"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от 6 месяцев до 3 лет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- при совершении преступления средней тяжести.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pic>
        <p:nvPicPr>
          <p:cNvPr id="5" name="Рисунок 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608703"/>
            <a:ext cx="3408981" cy="284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80728"/>
            <a:ext cx="87849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 defTabSz="449263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предупреждение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- официальное порицание виновного,  совершившего административное правонарушение </a:t>
            </a:r>
            <a:r>
              <a:rPr lang="ru-RU" sz="16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впервые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 Предупреждение выносится в письменной форме.</a:t>
            </a:r>
          </a:p>
          <a:p>
            <a:pPr indent="360363" algn="just" defTabSz="449263"/>
            <a:r>
              <a:rPr lang="ru-RU" sz="1600" dirty="0" smtClean="0">
                <a:solidFill>
                  <a:srgbClr val="AA4A4C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административный штраф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является денежным взысканием, выражается в рублях и устанавливается для граждан в размере, не превышающем пяти тысяч рублей (по общему правилу), минимум – 100 рубле (по общему правилу);</a:t>
            </a:r>
          </a:p>
          <a:p>
            <a:pPr indent="360363" algn="just" defTabSz="449263"/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конфискация орудия совершения или предмета административного правонарушения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то есть принудительное безвозмездное обращение в федеральную собственность или в собственность субъекта Российской Федерации не изъятых из оборота вещей;</a:t>
            </a:r>
          </a:p>
          <a:p>
            <a:pPr indent="360363" algn="just" defTabSz="449263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лишение специального права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предоставленного физическому лицу устанавливается за грубое или систематическое нарушение порядка пользования этим правом на срок от 1 месяца до 3 лет;</a:t>
            </a:r>
          </a:p>
          <a:p>
            <a:pPr indent="360363" algn="just" defTabSz="449263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административное выдворение за пределы Российской Федерации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иностранного гражданина или лица без гражданства;</a:t>
            </a:r>
            <a:endParaRPr lang="en-US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indent="360363" algn="just" defTabSz="449263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административное приостановление деятельности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заключается во временном прекращении деятельности лиц, осуществляющих предпринимательскую деятельность в случае угрозы жизни или здоровью людей;</a:t>
            </a:r>
          </a:p>
          <a:p>
            <a:pPr indent="360363" algn="just" defTabSz="449263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обязательные работы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заключаются в выполнении физическим лицом, совершившим административное правонарушение, в свободное от основной работы, службы или учебы время бесплатных общественно полезных работ;</a:t>
            </a:r>
          </a:p>
          <a:p>
            <a:pPr indent="360363" algn="just" defTabSz="449263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административный запрет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на посещение мест проведения официальных спортивных соревнований в дни их проведения устанавливается за нарушение правил поведения зрителей при проведении официальных спортивных соревнований.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8640"/>
            <a:ext cx="79208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Административная ответственность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наступает с </a:t>
            </a:r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лет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56</TotalTime>
  <Words>852</Words>
  <Application>Microsoft Office PowerPoint</Application>
  <PresentationFormat>Экран (4:3)</PresentationFormat>
  <Paragraphs>72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ОТВЕТСТВЕННОСТЬ НЕСОВЕРШЕННОЛЕТНИХ</vt:lpstr>
      <vt:lpstr>ОТВЕТСТВЕННОСТЬ</vt:lpstr>
      <vt:lpstr>В ЧЕМ ОТЛИЧИЕ?</vt:lpstr>
      <vt:lpstr>Виды юридической ответственности</vt:lpstr>
      <vt:lpstr>Уголовная ответственность</vt:lpstr>
      <vt:lpstr>  Виды наказаний, назначаемые несовершеннолетним:</vt:lpstr>
      <vt:lpstr>Слайд 7</vt:lpstr>
      <vt:lpstr>Принудительные меры воспитательного воздействия: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ОТВЕТСТВЕННОСТЬ НЕСОВЕРШЕННОЛЕТНИХ</dc:title>
  <dc:creator>Денис Л. Панев</dc:creator>
  <cp:lastModifiedBy>Panev.DL</cp:lastModifiedBy>
  <cp:revision>10</cp:revision>
  <dcterms:created xsi:type="dcterms:W3CDTF">2015-03-10T10:27:26Z</dcterms:created>
  <dcterms:modified xsi:type="dcterms:W3CDTF">2015-03-12T11:37:36Z</dcterms:modified>
</cp:coreProperties>
</file>